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534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6079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126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4819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419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231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4047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6307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560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5652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0741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77F03-39C2-428E-A280-2372D4FD0A38}" type="datetimeFigureOut">
              <a:rPr lang="nl-NL" smtClean="0"/>
              <a:t>7-1-2014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4F9B9-046A-4EBE-957D-6E8414F8DF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39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hyperlink" Target="http://tekenlokaal.jouwweb.nl/beeldaspecte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jouwweb.nl/upload/e/0/0/tekenlokaal/cest-ne-pas-un-pipe.large.jpg?0.76754446682208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209" y="1628800"/>
            <a:ext cx="6583589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2915816" y="285769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b="1" dirty="0" smtClean="0"/>
              <a:t>Kunst kijken</a:t>
            </a:r>
            <a:endParaRPr lang="nl-NL" sz="5400" b="1" dirty="0"/>
          </a:p>
        </p:txBody>
      </p:sp>
    </p:spTree>
    <p:extLst>
      <p:ext uri="{BB962C8B-B14F-4D97-AF65-F5344CB8AC3E}">
        <p14:creationId xmlns:p14="http://schemas.microsoft.com/office/powerpoint/2010/main" val="1723500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683568" y="332656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Kunst kun je grofweg indelen in </a:t>
            </a:r>
            <a:r>
              <a:rPr lang="nl-NL" b="1" dirty="0"/>
              <a:t>autonome </a:t>
            </a:r>
            <a:r>
              <a:rPr lang="nl-NL" dirty="0"/>
              <a:t>(links) en </a:t>
            </a:r>
            <a:r>
              <a:rPr lang="nl-NL" b="1" dirty="0"/>
              <a:t>toegepaste kunst </a:t>
            </a:r>
            <a:r>
              <a:rPr lang="nl-NL" dirty="0"/>
              <a:t>(rechts). </a:t>
            </a:r>
          </a:p>
        </p:txBody>
      </p:sp>
      <p:pic>
        <p:nvPicPr>
          <p:cNvPr id="2050" name="Picture 2" descr="http://www.jouwweb.nl/upload/e/0/0/tekenlokaal/young-10.large.jpg?0.2745728264537682?0.6536898716008855?0.154355271565253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26" y="1268760"/>
            <a:ext cx="254317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jouwweb.nl/upload/e/0/0/tekenlokaal/sachs-02.large.jpg?0.47576124752043053?0.6871144097865601?0.462475095425530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73" y="1268760"/>
            <a:ext cx="428625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2090876" y="4149080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Toegepaste kunst </a:t>
            </a:r>
            <a:r>
              <a:rPr lang="nl-NL" dirty="0" smtClean="0">
                <a:sym typeface="Wingdings" panose="05000000000000000000" pitchFamily="2" charset="2"/>
              </a:rPr>
              <a:t></a:t>
            </a:r>
            <a:r>
              <a:rPr lang="nl-NL" dirty="0" smtClean="0"/>
              <a:t> </a:t>
            </a:r>
            <a:r>
              <a:rPr lang="nl-NL" dirty="0"/>
              <a:t>praktische </a:t>
            </a:r>
            <a:r>
              <a:rPr lang="nl-NL" dirty="0" smtClean="0"/>
              <a:t>kunst </a:t>
            </a:r>
          </a:p>
          <a:p>
            <a:endParaRPr lang="nl-NL" dirty="0"/>
          </a:p>
          <a:p>
            <a:r>
              <a:rPr lang="nl-NL" dirty="0" smtClean="0"/>
              <a:t>Autonome kunst </a:t>
            </a:r>
            <a:r>
              <a:rPr lang="nl-NL" dirty="0" smtClean="0">
                <a:sym typeface="Wingdings" panose="05000000000000000000" pitchFamily="2" charset="2"/>
              </a:rPr>
              <a:t> </a:t>
            </a:r>
            <a:r>
              <a:rPr lang="nl-NL" dirty="0" smtClean="0"/>
              <a:t>esthetiek</a:t>
            </a:r>
          </a:p>
          <a:p>
            <a:endParaRPr lang="nl-NL" dirty="0"/>
          </a:p>
          <a:p>
            <a:r>
              <a:rPr lang="nl-NL" dirty="0"/>
              <a:t>B</a:t>
            </a:r>
            <a:r>
              <a:rPr lang="nl-NL" dirty="0" smtClean="0"/>
              <a:t>eiden </a:t>
            </a:r>
            <a:r>
              <a:rPr lang="nl-NL" dirty="0"/>
              <a:t>zijn een vorm van </a:t>
            </a:r>
            <a:r>
              <a:rPr lang="nl-NL" b="1" i="1" dirty="0"/>
              <a:t>visuele </a:t>
            </a:r>
            <a:r>
              <a:rPr lang="nl-NL" b="1" i="1" dirty="0" smtClean="0"/>
              <a:t>communicatie</a:t>
            </a:r>
          </a:p>
          <a:p>
            <a:endParaRPr lang="nl-NL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54744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69863" y="116632"/>
            <a:ext cx="6659580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 smtClean="0"/>
              <a:t>Kunst kan </a:t>
            </a:r>
            <a:r>
              <a:rPr lang="nl-NL" dirty="0"/>
              <a:t>verkeerd begrepen </a:t>
            </a:r>
            <a:r>
              <a:rPr lang="nl-NL" dirty="0" smtClean="0"/>
              <a:t>worden. Meestal ligt dit bij het publiek:</a:t>
            </a:r>
          </a:p>
          <a:p>
            <a:endParaRPr lang="nl-N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b="1" dirty="0"/>
              <a:t>Je staat niet open voor het kunstwerk</a:t>
            </a:r>
            <a:r>
              <a:rPr lang="nl-NL" dirty="0"/>
              <a:t> </a:t>
            </a:r>
            <a:endParaRPr lang="nl-NL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b="1" dirty="0" smtClean="0"/>
              <a:t>Je mist een getraind oog</a:t>
            </a:r>
            <a:endParaRPr lang="nl-N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b="1" dirty="0" smtClean="0"/>
              <a:t>Je </a:t>
            </a:r>
            <a:r>
              <a:rPr lang="nl-NL" b="1" dirty="0"/>
              <a:t>mist </a:t>
            </a:r>
            <a:r>
              <a:rPr lang="nl-NL" b="1" dirty="0" smtClean="0"/>
              <a:t>achtergrondinformatie</a:t>
            </a:r>
            <a:endParaRPr lang="nl-NL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b="1" dirty="0" smtClean="0"/>
              <a:t>Je </a:t>
            </a:r>
            <a:r>
              <a:rPr lang="nl-NL" b="1" dirty="0"/>
              <a:t>wilt het kunstwerk ‘</a:t>
            </a:r>
            <a:r>
              <a:rPr lang="nl-NL" b="1" dirty="0" smtClean="0"/>
              <a:t>oplossen’</a:t>
            </a:r>
            <a:endParaRPr lang="nl-NL" dirty="0" smtClean="0"/>
          </a:p>
          <a:p>
            <a:pPr lvl="0"/>
            <a:r>
              <a:rPr lang="nl-NL" b="1" dirty="0"/>
              <a:t> </a:t>
            </a:r>
            <a:endParaRPr lang="nl-NL" dirty="0"/>
          </a:p>
          <a:p>
            <a:r>
              <a:rPr lang="nl-NL" dirty="0"/>
              <a:t> </a:t>
            </a:r>
          </a:p>
          <a:p>
            <a:endParaRPr lang="nl-NL" dirty="0"/>
          </a:p>
        </p:txBody>
      </p:sp>
      <p:pic>
        <p:nvPicPr>
          <p:cNvPr id="3074" name="Picture 2" descr="http://www.jouwweb.nl/upload/e/0/0/tekenlokaal/looking-at-art-2.large.jpg?0.9901305371837988?0.4090603489816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176" y="1235862"/>
            <a:ext cx="401775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jouwweb.nl/upload/e/0/0/tekenlokaal/modern-art3.large.jpg?0.90691757095488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206373"/>
            <a:ext cx="31718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jouwweb.nl/upload/e/0/0/tekenlokaal/3553016689-5f4bd99981-z.large.jpg?0.881105301177337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94776"/>
            <a:ext cx="3130897" cy="208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jouwweb.nl/upload/e/0/0/tekenlokaal/2238568358-ae2dd7cc38.large.jpg?0.0144176982152489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11278"/>
            <a:ext cx="31718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744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251520" y="18864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Kunst kijken gaat over </a:t>
            </a:r>
            <a:r>
              <a:rPr lang="nl-NL" i="1" dirty="0"/>
              <a:t>beschrijven wat je ziet</a:t>
            </a:r>
            <a:r>
              <a:rPr lang="nl-NL" dirty="0"/>
              <a:t> (en </a:t>
            </a:r>
            <a:r>
              <a:rPr lang="nl-NL" dirty="0" smtClean="0"/>
              <a:t>voelt).</a:t>
            </a:r>
            <a:r>
              <a:rPr lang="nl-NL" dirty="0"/>
              <a:t/>
            </a:r>
            <a:br>
              <a:rPr lang="nl-NL" dirty="0"/>
            </a:br>
            <a:endParaRPr lang="nl-NL" dirty="0" smtClean="0"/>
          </a:p>
          <a:p>
            <a:r>
              <a:rPr lang="nl-NL" dirty="0" smtClean="0"/>
              <a:t>Hierna </a:t>
            </a:r>
            <a:r>
              <a:rPr lang="nl-NL" dirty="0"/>
              <a:t>kan je wat dieper ingaan op wat je ziet door het kunstwerk te analyseren. Dit doe je met behulp van de </a:t>
            </a:r>
            <a:r>
              <a:rPr lang="nl-NL" b="1" dirty="0"/>
              <a:t>beeldende begrippen</a:t>
            </a:r>
            <a:r>
              <a:rPr lang="nl-NL" dirty="0"/>
              <a:t>.</a:t>
            </a:r>
            <a:endParaRPr lang="nl-NL" dirty="0">
              <a:effectLst/>
            </a:endParaRPr>
          </a:p>
        </p:txBody>
      </p:sp>
      <p:pic>
        <p:nvPicPr>
          <p:cNvPr id="4098" name="Picture 2" descr="http://www.jouwweb.nl/upload/e/0/0/tekenlokaal/kura-01.large.jpg?0.8903963611761088?0.25162125317353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357735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jouwweb.nl/upload/e/0/0/tekenlokaal/art-chiaroscuro-1kiqj60.large.jpg?0.50229957369730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870" y="1435596"/>
            <a:ext cx="4015956" cy="271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jouwweb.nl/upload/e/0/0/tekenlokaal/messerschmidt1.large.jpg?0.7605036249198858?0.366841410000556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472" y="4288013"/>
            <a:ext cx="12192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jouwweb.nl/upload/e/0/0/tekenlokaal/kandinsky1.large.jpg?0.36762384772049705?0.86679784118807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775" y="4329786"/>
            <a:ext cx="34385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www.jouwweb.nl/upload/e/0/0/tekenlokaal/monti.large.jpg?0.4389272423655449?0.498502008021558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329786"/>
            <a:ext cx="17907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744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467544" y="260648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/>
              <a:t>Beeldaspecten moet je zien als de ingrediënten van een kunstwerk</a:t>
            </a:r>
          </a:p>
          <a:p>
            <a:endParaRPr lang="nl-NL" b="1" dirty="0" smtClean="0"/>
          </a:p>
          <a:p>
            <a:r>
              <a:rPr lang="nl-NL" b="1" dirty="0" smtClean="0"/>
              <a:t>Voorstelling</a:t>
            </a:r>
            <a:r>
              <a:rPr lang="nl-NL" dirty="0" smtClean="0"/>
              <a:t> </a:t>
            </a:r>
            <a:r>
              <a:rPr lang="nl-NL" dirty="0"/>
              <a:t>&gt; zegt iets over </a:t>
            </a:r>
            <a:r>
              <a:rPr lang="nl-NL" b="1" dirty="0"/>
              <a:t>WAT</a:t>
            </a:r>
            <a:r>
              <a:rPr lang="nl-NL" dirty="0"/>
              <a:t> er is gemaakt </a:t>
            </a:r>
            <a:endParaRPr lang="nl-NL" dirty="0" smtClean="0"/>
          </a:p>
          <a:p>
            <a:endParaRPr lang="nl-NL" b="1" dirty="0"/>
          </a:p>
          <a:p>
            <a:r>
              <a:rPr lang="nl-NL" b="1" dirty="0" smtClean="0"/>
              <a:t>Vormgeving</a:t>
            </a:r>
            <a:r>
              <a:rPr lang="nl-NL" dirty="0" smtClean="0"/>
              <a:t> </a:t>
            </a:r>
            <a:r>
              <a:rPr lang="nl-NL" dirty="0"/>
              <a:t>&gt; zegt iets over </a:t>
            </a:r>
            <a:r>
              <a:rPr lang="nl-NL" b="1" dirty="0"/>
              <a:t>HOE</a:t>
            </a:r>
            <a:r>
              <a:rPr lang="nl-NL" dirty="0"/>
              <a:t> het is gemaakt. </a:t>
            </a:r>
            <a:endParaRPr lang="nl-NL" dirty="0" smtClean="0"/>
          </a:p>
          <a:p>
            <a:r>
              <a:rPr lang="nl-NL" dirty="0" smtClean="0"/>
              <a:t>De </a:t>
            </a:r>
            <a:r>
              <a:rPr lang="nl-NL" dirty="0"/>
              <a:t>beeldaspecten die iets te maken hebben met vormgeving zijn </a:t>
            </a:r>
            <a:r>
              <a:rPr lang="nl-NL" b="1" i="1" dirty="0"/>
              <a:t>KLEUR</a:t>
            </a:r>
            <a:r>
              <a:rPr lang="nl-NL" dirty="0"/>
              <a:t>, </a:t>
            </a:r>
            <a:r>
              <a:rPr lang="nl-NL" b="1" i="1" dirty="0"/>
              <a:t>VORM</a:t>
            </a:r>
            <a:r>
              <a:rPr lang="nl-NL" dirty="0"/>
              <a:t>, </a:t>
            </a:r>
            <a:r>
              <a:rPr lang="nl-NL" b="1" i="1" dirty="0"/>
              <a:t>RUIMTE</a:t>
            </a:r>
            <a:r>
              <a:rPr lang="nl-NL" dirty="0"/>
              <a:t>, </a:t>
            </a:r>
            <a:r>
              <a:rPr lang="nl-NL" b="1" i="1" dirty="0"/>
              <a:t>COMPOSITIE</a:t>
            </a:r>
            <a:r>
              <a:rPr lang="nl-NL" dirty="0"/>
              <a:t> en </a:t>
            </a:r>
            <a:r>
              <a:rPr lang="nl-NL" b="1" i="1" dirty="0"/>
              <a:t>LICHT</a:t>
            </a:r>
            <a:r>
              <a:rPr lang="nl-NL" dirty="0"/>
              <a:t>. </a:t>
            </a:r>
            <a:endParaRPr lang="nl-NL" dirty="0" smtClean="0"/>
          </a:p>
          <a:p>
            <a:endParaRPr lang="nl-NL" dirty="0"/>
          </a:p>
          <a:p>
            <a:r>
              <a:rPr lang="nl-NL" dirty="0"/>
              <a:t>Naast voorstelling en vormgeving gaan we het nog hebben over </a:t>
            </a:r>
            <a:r>
              <a:rPr lang="nl-NL" b="1" i="1" dirty="0"/>
              <a:t>technieken</a:t>
            </a:r>
            <a:r>
              <a:rPr lang="nl-NL" dirty="0"/>
              <a:t> en </a:t>
            </a:r>
            <a:r>
              <a:rPr lang="nl-NL" b="1" i="1" dirty="0"/>
              <a:t>materialen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4744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79512" y="116632"/>
            <a:ext cx="8962262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b="1" dirty="0" smtClean="0"/>
              <a:t>Voorstelling: </a:t>
            </a:r>
            <a:r>
              <a:rPr lang="nl-NL" sz="1600" dirty="0" smtClean="0"/>
              <a:t>Je </a:t>
            </a:r>
            <a:r>
              <a:rPr lang="nl-NL" sz="1600" dirty="0"/>
              <a:t>kijkt of er een verhaal wordt verteld en waar dat verhaal over zou kunnen </a:t>
            </a:r>
            <a:r>
              <a:rPr lang="nl-NL" sz="1600" dirty="0" smtClean="0"/>
              <a:t>gaan.</a:t>
            </a:r>
          </a:p>
          <a:p>
            <a:endParaRPr lang="nl-NL" sz="1600" b="1" dirty="0"/>
          </a:p>
          <a:p>
            <a:r>
              <a:rPr lang="nl-NL" sz="1600" b="1" dirty="0" smtClean="0"/>
              <a:t>Figuratief: realistisch of geabstraheerd</a:t>
            </a:r>
          </a:p>
          <a:p>
            <a:endParaRPr lang="nl-NL" sz="1600" b="1" dirty="0"/>
          </a:p>
          <a:p>
            <a:r>
              <a:rPr lang="nl-NL" sz="1600" b="1" dirty="0" smtClean="0"/>
              <a:t>Abstract </a:t>
            </a:r>
            <a:r>
              <a:rPr lang="nl-NL" sz="1600" b="1" dirty="0" smtClean="0">
                <a:sym typeface="Wingdings" panose="05000000000000000000" pitchFamily="2" charset="2"/>
              </a:rPr>
              <a:t> Vormgeving</a:t>
            </a:r>
            <a:endParaRPr lang="nl-NL" sz="1600" b="1" dirty="0"/>
          </a:p>
        </p:txBody>
      </p:sp>
      <p:pic>
        <p:nvPicPr>
          <p:cNvPr id="5122" name="Picture 2" descr="http://www.jouwweb.nl/upload/e/0/0/tekenlokaal/repin-cossacks.large.jpg?0.7681571114808321?0.034447100711986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15" y="1624737"/>
            <a:ext cx="40290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jouwweb.nl/upload/e/0/0/tekenlokaal/rothko.large.jpg?0.4619081301064009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54" y="4256413"/>
            <a:ext cx="1612898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jouwweb.nl/upload/e/0/0/tekenlokaal/kandinsky-comp-8.large.jpg?0.536337947240099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681" y="4241993"/>
            <a:ext cx="3390217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www.jouwweb.nl/upload/e/0/0/tekenlokaal/matisse-dance.large.jpg?0.64513715286739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08090"/>
            <a:ext cx="3597671" cy="241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744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251520" y="260648"/>
            <a:ext cx="22110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b="1" dirty="0" smtClean="0"/>
              <a:t>Vormgeving</a:t>
            </a:r>
            <a:endParaRPr lang="nl-NL" sz="3200" b="1" dirty="0"/>
          </a:p>
        </p:txBody>
      </p:sp>
      <p:sp>
        <p:nvSpPr>
          <p:cNvPr id="3" name="Rechthoek 2"/>
          <p:cNvSpPr/>
          <p:nvPr/>
        </p:nvSpPr>
        <p:spPr>
          <a:xfrm>
            <a:off x="256991" y="84788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i="1" dirty="0" smtClean="0">
                <a:effectLst/>
              </a:rPr>
              <a:t>RUIMTE (SUGGESTIE)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i="1" dirty="0" smtClean="0">
                <a:effectLst/>
              </a:rPr>
              <a:t>KLEUR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i="1" dirty="0" smtClean="0">
                <a:effectLst/>
              </a:rPr>
              <a:t>VORM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i="1" dirty="0" smtClean="0">
                <a:effectLst/>
              </a:rPr>
              <a:t>COMPOSITIE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b="1" i="1" dirty="0" smtClean="0">
                <a:effectLst/>
              </a:rPr>
              <a:t>LICHT</a:t>
            </a:r>
            <a:r>
              <a:rPr lang="nl-NL" dirty="0"/>
              <a:t> </a:t>
            </a:r>
            <a:r>
              <a:rPr lang="nl-NL" dirty="0" smtClean="0"/>
              <a:t>en </a:t>
            </a:r>
            <a:r>
              <a:rPr lang="nl-NL" b="1" i="1" dirty="0" smtClean="0">
                <a:effectLst/>
              </a:rPr>
              <a:t>SCHADUW</a:t>
            </a: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6095207" y="6581001"/>
            <a:ext cx="30980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1200" dirty="0" smtClean="0">
                <a:hlinkClick r:id="rId2"/>
              </a:rPr>
              <a:t>http://tekenlokaal.jouwweb.nl/beeldaspecten</a:t>
            </a:r>
            <a:r>
              <a:rPr lang="nl-NL" sz="1200" dirty="0" smtClean="0"/>
              <a:t> </a:t>
            </a:r>
            <a:endParaRPr lang="nl-NL" sz="1200" dirty="0"/>
          </a:p>
        </p:txBody>
      </p:sp>
      <p:pic>
        <p:nvPicPr>
          <p:cNvPr id="6146" name="Picture 2" descr="http://tekenlokaal.jouwweb.nl/upload/e/0/0/tekenlokaal/hockney-pool-2-figures.large.jpg?0.254756208276376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4790"/>
            <a:ext cx="4264521" cy="298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tekenlokaal.jouwweb.nl/upload/e/0/0/tekenlokaal/tek-licht.large.jpg?0.365058228839188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61048"/>
            <a:ext cx="31527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tekenlokaal.jouwweb.nl/upload/e/0/0/tekenlokaal/van-gogh-ommuurd-veld-met-schoven-en-opkomende-maan-1889.large.jpg?0.9536003504105061?0.208170557003098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56" y="4551772"/>
            <a:ext cx="3114700" cy="214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tekenlokaal.jouwweb.nl/upload/e/0/0/tekenlokaal/seeing-red-japanned-hardwood-35x35x35cm.large.jpg?0.484962361166253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074" y="2511121"/>
            <a:ext cx="2151782" cy="180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tekenlokaal.jouwweb.nl/upload/e/0/0/tekenlokaal/etam-cru.large.jpg?0.2201802254167978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63807"/>
            <a:ext cx="21621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92392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185</Words>
  <Application>Microsoft Office PowerPoint</Application>
  <PresentationFormat>Diavoorstelling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Scholengroep Leonardo da Vinci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Elian Phaedra Romkema</dc:creator>
  <cp:lastModifiedBy>Elian Phaedra Romkema</cp:lastModifiedBy>
  <cp:revision>4</cp:revision>
  <dcterms:created xsi:type="dcterms:W3CDTF">2014-01-07T07:26:37Z</dcterms:created>
  <dcterms:modified xsi:type="dcterms:W3CDTF">2014-01-07T08:01:09Z</dcterms:modified>
</cp:coreProperties>
</file>